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1"/>
  </p:sldMasterIdLst>
  <p:sldIdLst>
    <p:sldId id="262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C3FA"/>
    <a:srgbClr val="F8F6FF"/>
    <a:srgbClr val="CC99CC"/>
    <a:srgbClr val="33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-760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powyżej po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raz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raz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razy z podpisem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3"/>
            <a:ext cx="642097" cy="6141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3"/>
            <a:ext cx="91440" cy="6141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3"/>
            <a:ext cx="685800" cy="6141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tytułowy z 2 obraz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elementy zawartości, góra i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51BCA82-D814-F843-85C0-BF6E5BBB2394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1193593-1D13-F546-815E-B7C5D326F309}" type="slidenum">
              <a:rPr lang="pl-PL" smtClean="0"/>
              <a:t>‹nr›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  <p:sldLayoutId id="2147483770" r:id="rId19"/>
    <p:sldLayoutId id="2147483771" r:id="rId20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85750" y="4624917"/>
            <a:ext cx="8572500" cy="2053166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/>
          <a:p>
            <a:pPr algn="ctr"/>
            <a:r>
              <a:rPr lang="pl-PL" sz="3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Georgia"/>
              </a:rPr>
              <a:t>Mnożenie jednomianu przez sumę algebraiczną</a:t>
            </a:r>
            <a:r>
              <a:rPr lang="cs-CZ" sz="3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Georgia"/>
              </a:rPr>
              <a:t> </a:t>
            </a:r>
            <a:endParaRPr lang="pl-PL" sz="3200" dirty="0">
              <a:solidFill>
                <a:srgbClr val="FFFFFF"/>
              </a:solidFill>
            </a:endParaRPr>
          </a:p>
        </p:txBody>
      </p:sp>
      <p:sp>
        <p:nvSpPr>
          <p:cNvPr id="4" name="Symbol zastępczy obrazu 3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9" name="Symbol zastępczy obrazu 8" descr="MP900399539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6" r="9626"/>
          <a:stretch>
            <a:fillRect/>
          </a:stretch>
        </p:blipFill>
        <p:spPr/>
      </p:pic>
      <p:pic>
        <p:nvPicPr>
          <p:cNvPr id="7" name="Symbol zastępczy obrazu 4" descr="MP900438759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" t="22259" r="4189" b="10734"/>
          <a:stretch/>
        </p:blipFill>
        <p:spPr>
          <a:xfrm>
            <a:off x="4635500" y="243418"/>
            <a:ext cx="2021417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664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az 19" descr="Mebel_talerz_Entity_12A_Melamina_EA12-M02MV-ORA_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" t="47235" r="9931" b="25076"/>
          <a:stretch/>
        </p:blipFill>
        <p:spPr>
          <a:xfrm>
            <a:off x="4151156" y="4188465"/>
            <a:ext cx="3409803" cy="793536"/>
          </a:xfrm>
          <a:prstGeom prst="rect">
            <a:avLst/>
          </a:prstGeom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9091" y="613126"/>
            <a:ext cx="7556313" cy="6427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400" spc="100" dirty="0">
                <a:latin typeface="Georgia"/>
                <a:cs typeface="Georgia"/>
              </a:rPr>
              <a:t>Ułóżmy na dwóch talerzykach owoce po równo</a:t>
            </a:r>
            <a:r>
              <a:rPr lang="cs-CZ" sz="2400" spc="100" dirty="0">
                <a:latin typeface="Georgia"/>
                <a:cs typeface="Georgia"/>
              </a:rPr>
              <a:t> </a:t>
            </a:r>
            <a:endParaRPr lang="pl-PL" sz="2400" spc="100" dirty="0">
              <a:latin typeface="Georgia"/>
              <a:cs typeface="Georgia"/>
            </a:endParaRPr>
          </a:p>
          <a:p>
            <a:pPr algn="ctr"/>
            <a:endParaRPr lang="pl-PL" sz="2400" dirty="0"/>
          </a:p>
        </p:txBody>
      </p:sp>
      <p:pic>
        <p:nvPicPr>
          <p:cNvPr id="4" name="Obraz 3" descr="Mebel_talerz_Entity_12A_Melamina_EA12-M02MV-ORA_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" t="47235" r="9931" b="25076"/>
          <a:stretch/>
        </p:blipFill>
        <p:spPr>
          <a:xfrm>
            <a:off x="372731" y="4188465"/>
            <a:ext cx="3409803" cy="793536"/>
          </a:xfrm>
          <a:prstGeom prst="rect">
            <a:avLst/>
          </a:prstGeom>
        </p:spPr>
      </p:pic>
      <p:pic>
        <p:nvPicPr>
          <p:cNvPr id="5" name="Obraz 4" descr="MC9004369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95" y="1668913"/>
            <a:ext cx="803495" cy="803495"/>
          </a:xfrm>
          <a:prstGeom prst="rect">
            <a:avLst/>
          </a:prstGeom>
        </p:spPr>
      </p:pic>
      <p:pic>
        <p:nvPicPr>
          <p:cNvPr id="6" name="Obraz 5" descr="MC9004369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214" y="1644179"/>
            <a:ext cx="803495" cy="803495"/>
          </a:xfrm>
          <a:prstGeom prst="rect">
            <a:avLst/>
          </a:prstGeom>
        </p:spPr>
      </p:pic>
      <p:pic>
        <p:nvPicPr>
          <p:cNvPr id="7" name="Obraz 6" descr="MC9004369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50" y="2623124"/>
            <a:ext cx="803495" cy="803495"/>
          </a:xfrm>
          <a:prstGeom prst="rect">
            <a:avLst/>
          </a:prstGeom>
        </p:spPr>
      </p:pic>
      <p:pic>
        <p:nvPicPr>
          <p:cNvPr id="8" name="Obraz 7" descr="MC9004369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027" y="2472408"/>
            <a:ext cx="803495" cy="803495"/>
          </a:xfrm>
          <a:prstGeom prst="rect">
            <a:avLst/>
          </a:prstGeom>
        </p:spPr>
      </p:pic>
      <p:pic>
        <p:nvPicPr>
          <p:cNvPr id="9" name="Obraz 8" descr="MC9004369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584" y="3384969"/>
            <a:ext cx="803495" cy="803495"/>
          </a:xfrm>
          <a:prstGeom prst="rect">
            <a:avLst/>
          </a:prstGeom>
        </p:spPr>
      </p:pic>
      <p:pic>
        <p:nvPicPr>
          <p:cNvPr id="10" name="Obraz 9" descr="MC9004369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522" y="2986040"/>
            <a:ext cx="803495" cy="803495"/>
          </a:xfrm>
          <a:prstGeom prst="rect">
            <a:avLst/>
          </a:prstGeom>
        </p:spPr>
      </p:pic>
      <p:pic>
        <p:nvPicPr>
          <p:cNvPr id="11" name="Obraz 10" descr="MC9004369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489" y="1427773"/>
            <a:ext cx="495569" cy="495569"/>
          </a:xfrm>
          <a:prstGeom prst="rect">
            <a:avLst/>
          </a:prstGeom>
        </p:spPr>
      </p:pic>
      <p:pic>
        <p:nvPicPr>
          <p:cNvPr id="12" name="Obraz 11" descr="MC9004369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027" y="2136267"/>
            <a:ext cx="495569" cy="495569"/>
          </a:xfrm>
          <a:prstGeom prst="rect">
            <a:avLst/>
          </a:prstGeom>
        </p:spPr>
      </p:pic>
      <p:pic>
        <p:nvPicPr>
          <p:cNvPr id="13" name="Obraz 12" descr="MC9004369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627" y="1686141"/>
            <a:ext cx="495569" cy="495569"/>
          </a:xfrm>
          <a:prstGeom prst="rect">
            <a:avLst/>
          </a:prstGeom>
        </p:spPr>
      </p:pic>
      <p:pic>
        <p:nvPicPr>
          <p:cNvPr id="14" name="Obraz 13" descr="MC9004369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274" y="2361184"/>
            <a:ext cx="495569" cy="495569"/>
          </a:xfrm>
          <a:prstGeom prst="rect">
            <a:avLst/>
          </a:prstGeom>
        </p:spPr>
      </p:pic>
      <p:pic>
        <p:nvPicPr>
          <p:cNvPr id="15" name="Obraz 14" descr="MC9004369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567" y="2320529"/>
            <a:ext cx="495569" cy="495569"/>
          </a:xfrm>
          <a:prstGeom prst="rect">
            <a:avLst/>
          </a:prstGeom>
        </p:spPr>
      </p:pic>
      <p:pic>
        <p:nvPicPr>
          <p:cNvPr id="16" name="Obraz 15" descr="MC9004369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274" y="3138505"/>
            <a:ext cx="495569" cy="495569"/>
          </a:xfrm>
          <a:prstGeom prst="rect">
            <a:avLst/>
          </a:prstGeom>
        </p:spPr>
      </p:pic>
      <p:pic>
        <p:nvPicPr>
          <p:cNvPr id="17" name="Obraz 16" descr="MC9004369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355" y="3251598"/>
            <a:ext cx="495569" cy="495569"/>
          </a:xfrm>
          <a:prstGeom prst="rect">
            <a:avLst/>
          </a:prstGeom>
        </p:spPr>
      </p:pic>
      <p:pic>
        <p:nvPicPr>
          <p:cNvPr id="18" name="Obraz 17" descr="MC9004369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464" y="3094799"/>
            <a:ext cx="495569" cy="495569"/>
          </a:xfrm>
          <a:prstGeom prst="rect">
            <a:avLst/>
          </a:prstGeom>
        </p:spPr>
      </p:pic>
      <p:sp>
        <p:nvSpPr>
          <p:cNvPr id="21" name="Symbol zastępczy zawartości 2"/>
          <p:cNvSpPr txBox="1">
            <a:spLocks/>
          </p:cNvSpPr>
          <p:nvPr/>
        </p:nvSpPr>
        <p:spPr>
          <a:xfrm>
            <a:off x="242180" y="2567510"/>
            <a:ext cx="755631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>
                <a:latin typeface="Georgia"/>
                <a:cs typeface="Georgia"/>
              </a:rPr>
              <a:t>na każdym  talerzyku są </a:t>
            </a:r>
            <a:r>
              <a:rPr lang="pl-PL" sz="2800" b="1" dirty="0">
                <a:solidFill>
                  <a:srgbClr val="9875A7"/>
                </a:solidFill>
                <a:latin typeface="Georgia"/>
                <a:cs typeface="Georgia"/>
              </a:rPr>
              <a:t>4</a:t>
            </a:r>
            <a:r>
              <a:rPr lang="pl-PL" sz="2400" dirty="0">
                <a:latin typeface="Georgia"/>
                <a:cs typeface="Georgia"/>
              </a:rPr>
              <a:t> śliwki i </a:t>
            </a:r>
            <a:r>
              <a:rPr lang="pl-PL" sz="2800" b="1" dirty="0">
                <a:solidFill>
                  <a:srgbClr val="660066"/>
                </a:solidFill>
                <a:latin typeface="Georgia"/>
                <a:cs typeface="Georgia"/>
              </a:rPr>
              <a:t>3</a:t>
            </a:r>
            <a:r>
              <a:rPr lang="pl-PL" sz="2400" dirty="0">
                <a:latin typeface="Georgia"/>
                <a:cs typeface="Georgia"/>
              </a:rPr>
              <a:t> gruszki </a:t>
            </a:r>
          </a:p>
        </p:txBody>
      </p:sp>
      <p:sp>
        <p:nvSpPr>
          <p:cNvPr id="22" name="Symbol zastępczy zawartości 2"/>
          <p:cNvSpPr txBox="1">
            <a:spLocks/>
          </p:cNvSpPr>
          <p:nvPr/>
        </p:nvSpPr>
        <p:spPr>
          <a:xfrm>
            <a:off x="1336947" y="4990431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3200" b="1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pl-PL" sz="3200" b="1" dirty="0" smtClean="0"/>
              <a:t> + </a:t>
            </a:r>
            <a:r>
              <a:rPr lang="pl-PL" sz="3200" b="1" dirty="0" smtClean="0">
                <a:solidFill>
                  <a:srgbClr val="660066"/>
                </a:solidFill>
              </a:rPr>
              <a:t>3</a:t>
            </a:r>
            <a:endParaRPr lang="pl-PL" sz="3200" b="1" dirty="0">
              <a:solidFill>
                <a:srgbClr val="660066"/>
              </a:solidFill>
            </a:endParaRPr>
          </a:p>
        </p:txBody>
      </p:sp>
      <p:sp>
        <p:nvSpPr>
          <p:cNvPr id="25" name="Symbol zastępczy zawartości 2"/>
          <p:cNvSpPr txBox="1">
            <a:spLocks/>
          </p:cNvSpPr>
          <p:nvPr/>
        </p:nvSpPr>
        <p:spPr>
          <a:xfrm>
            <a:off x="5104614" y="4990431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3200" b="1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pl-PL" sz="3200" b="1" dirty="0" smtClean="0"/>
              <a:t> + </a:t>
            </a:r>
            <a:r>
              <a:rPr lang="pl-PL" sz="3200" b="1" dirty="0" smtClean="0">
                <a:solidFill>
                  <a:srgbClr val="660066"/>
                </a:solidFill>
              </a:rPr>
              <a:t>3</a:t>
            </a:r>
            <a:endParaRPr lang="pl-PL" sz="3200" b="1" dirty="0">
              <a:solidFill>
                <a:srgbClr val="660066"/>
              </a:solidFill>
            </a:endParaRPr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>
          <a:xfrm>
            <a:off x="214667" y="2254237"/>
            <a:ext cx="7556313" cy="977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>
                <a:latin typeface="Georgia"/>
                <a:cs typeface="Georgia"/>
              </a:rPr>
              <a:t>ponieważ są dwa talerzyki liczbę </a:t>
            </a:r>
            <a:r>
              <a:rPr lang="pl-PL" sz="2400" dirty="0" smtClean="0">
                <a:latin typeface="Georgia"/>
                <a:cs typeface="Georgia"/>
              </a:rPr>
              <a:t>owoców</a:t>
            </a:r>
            <a:br>
              <a:rPr lang="pl-PL" sz="2400" dirty="0" smtClean="0">
                <a:latin typeface="Georgia"/>
                <a:cs typeface="Georgia"/>
              </a:rPr>
            </a:br>
            <a:r>
              <a:rPr lang="pl-PL" sz="2400" dirty="0" smtClean="0">
                <a:latin typeface="Georgia"/>
                <a:cs typeface="Georgia"/>
              </a:rPr>
              <a:t>możemy </a:t>
            </a:r>
            <a:r>
              <a:rPr lang="pl-PL" sz="2400" dirty="0">
                <a:latin typeface="Georgia"/>
                <a:cs typeface="Georgia"/>
              </a:rPr>
              <a:t>też zapisać </a:t>
            </a:r>
          </a:p>
        </p:txBody>
      </p:sp>
      <p:sp>
        <p:nvSpPr>
          <p:cNvPr id="31" name="Symbol zastępczy zawartości 2"/>
          <p:cNvSpPr txBox="1">
            <a:spLocks/>
          </p:cNvSpPr>
          <p:nvPr/>
        </p:nvSpPr>
        <p:spPr>
          <a:xfrm>
            <a:off x="2776286" y="5759477"/>
            <a:ext cx="2282550" cy="6427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3200" b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2 </a:t>
            </a:r>
            <a:r>
              <a:rPr lang="pl-PL" sz="3200" dirty="0" smtClean="0">
                <a:solidFill>
                  <a:srgbClr val="595959"/>
                </a:solidFill>
              </a:rPr>
              <a:t>(</a:t>
            </a:r>
            <a:r>
              <a:rPr lang="pl-PL" sz="3200" b="1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pl-PL" sz="3200" b="1" dirty="0" smtClean="0"/>
              <a:t> + </a:t>
            </a:r>
            <a:r>
              <a:rPr lang="pl-PL" sz="3200" b="1" dirty="0" smtClean="0">
                <a:solidFill>
                  <a:srgbClr val="660066"/>
                </a:solidFill>
              </a:rPr>
              <a:t>3</a:t>
            </a:r>
            <a:r>
              <a:rPr lang="pl-PL" sz="3200" dirty="0" smtClean="0">
                <a:solidFill>
                  <a:srgbClr val="595959"/>
                </a:solidFill>
              </a:rPr>
              <a:t>)</a:t>
            </a:r>
            <a:endParaRPr lang="pl-PL" sz="3200" dirty="0">
              <a:solidFill>
                <a:srgbClr val="595959"/>
              </a:solidFill>
            </a:endParaRPr>
          </a:p>
        </p:txBody>
      </p:sp>
      <p:sp>
        <p:nvSpPr>
          <p:cNvPr id="32" name="Łuk 31"/>
          <p:cNvSpPr/>
          <p:nvPr/>
        </p:nvSpPr>
        <p:spPr>
          <a:xfrm>
            <a:off x="494178" y="118374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405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0.15903 0.1807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51" y="9028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0.13385 0.31967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1597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81481E-6 L 0.09462 0.20231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10116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0.45538 0.32685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60" y="1634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0.44948 0.0708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65" y="3542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6 L 0.39062 0.12848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31" y="641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L -0.38716 0.29907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58" y="14954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44444E-6 L -0.49618 0.40092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9" y="20046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-0.53889 0.36713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44" y="18356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11111E-6 L -0.42934 0.26829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76" y="13403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-0.16667 0.26412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3" y="1319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-0.09062 0.15556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1" y="7778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111E-6 L -0.02483 0.13657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6829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22222E-6 L -0.12847 0.1555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4" y="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03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25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1" grpId="0" build="p"/>
      <p:bldP spid="21" grpId="1" build="allAtOnce"/>
      <p:bldP spid="22" grpId="0"/>
      <p:bldP spid="25" grpId="0"/>
      <p:bldP spid="29" grpId="0" build="p"/>
      <p:bldP spid="31" grpId="0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zawartości 2"/>
          <p:cNvSpPr txBox="1">
            <a:spLocks/>
          </p:cNvSpPr>
          <p:nvPr/>
        </p:nvSpPr>
        <p:spPr>
          <a:xfrm>
            <a:off x="5767836" y="2630347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3200" b="1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pl-PL" sz="3200" b="1" dirty="0" smtClean="0"/>
              <a:t> + </a:t>
            </a:r>
            <a:r>
              <a:rPr lang="pl-PL" sz="3200" b="1" dirty="0" smtClean="0">
                <a:solidFill>
                  <a:srgbClr val="660066"/>
                </a:solidFill>
              </a:rPr>
              <a:t>3</a:t>
            </a:r>
            <a:endParaRPr lang="pl-PL" sz="3200" b="1" dirty="0">
              <a:solidFill>
                <a:srgbClr val="660066"/>
              </a:solidFill>
            </a:endParaRPr>
          </a:p>
        </p:txBody>
      </p:sp>
      <p:sp>
        <p:nvSpPr>
          <p:cNvPr id="25" name="Symbol zastępczy zawartości 2"/>
          <p:cNvSpPr txBox="1">
            <a:spLocks/>
          </p:cNvSpPr>
          <p:nvPr/>
        </p:nvSpPr>
        <p:spPr>
          <a:xfrm>
            <a:off x="5767836" y="4083792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3200" b="1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pl-PL" sz="3200" b="1" dirty="0" smtClean="0"/>
              <a:t> + </a:t>
            </a:r>
            <a:r>
              <a:rPr lang="pl-PL" sz="3200" b="1" dirty="0" smtClean="0">
                <a:solidFill>
                  <a:srgbClr val="660066"/>
                </a:solidFill>
              </a:rPr>
              <a:t>3</a:t>
            </a:r>
            <a:endParaRPr lang="pl-PL" sz="3200" b="1" dirty="0">
              <a:solidFill>
                <a:srgbClr val="660066"/>
              </a:solidFill>
            </a:endParaRPr>
          </a:p>
        </p:txBody>
      </p:sp>
      <p:grpSp>
        <p:nvGrpSpPr>
          <p:cNvPr id="24" name="Grupa 23"/>
          <p:cNvGrpSpPr/>
          <p:nvPr/>
        </p:nvGrpSpPr>
        <p:grpSpPr>
          <a:xfrm>
            <a:off x="733778" y="2267659"/>
            <a:ext cx="4672401" cy="2442211"/>
            <a:chOff x="733778" y="2373489"/>
            <a:chExt cx="4672401" cy="2442211"/>
          </a:xfrm>
        </p:grpSpPr>
        <p:pic>
          <p:nvPicPr>
            <p:cNvPr id="2" name="Obraz 1" descr="gruszki_talerz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812" y="2373489"/>
              <a:ext cx="2204367" cy="1129877"/>
            </a:xfrm>
            <a:prstGeom prst="rect">
              <a:avLst/>
            </a:prstGeom>
          </p:spPr>
        </p:pic>
        <p:pic>
          <p:nvPicPr>
            <p:cNvPr id="19" name="Obraz 18" descr="sliwki-talerz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778" y="3886200"/>
              <a:ext cx="2215444" cy="908332"/>
            </a:xfrm>
            <a:prstGeom prst="rect">
              <a:avLst/>
            </a:prstGeom>
          </p:spPr>
        </p:pic>
        <p:pic>
          <p:nvPicPr>
            <p:cNvPr id="26" name="Obraz 25" descr="gruszki_talerz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812" y="3685823"/>
              <a:ext cx="2204367" cy="1129877"/>
            </a:xfrm>
            <a:prstGeom prst="rect">
              <a:avLst/>
            </a:prstGeom>
          </p:spPr>
        </p:pic>
        <p:pic>
          <p:nvPicPr>
            <p:cNvPr id="27" name="Obraz 26" descr="sliwki-talerz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778" y="2587978"/>
              <a:ext cx="2215444" cy="908332"/>
            </a:xfrm>
            <a:prstGeom prst="rect">
              <a:avLst/>
            </a:prstGeom>
          </p:spPr>
        </p:pic>
      </p:grpSp>
      <p:sp>
        <p:nvSpPr>
          <p:cNvPr id="28" name="Symbol zastępczy zawartości 2"/>
          <p:cNvSpPr txBox="1">
            <a:spLocks/>
          </p:cNvSpPr>
          <p:nvPr/>
        </p:nvSpPr>
        <p:spPr>
          <a:xfrm>
            <a:off x="1097058" y="5149187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3200" b="1" dirty="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pl-PL" sz="2400" b="1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pl-PL" sz="3200" b="1" dirty="0" smtClean="0">
                <a:solidFill>
                  <a:srgbClr val="660066"/>
                </a:solidFill>
              </a:rPr>
              <a:t>4</a:t>
            </a:r>
            <a:endParaRPr lang="pl-PL" sz="3200" b="1" dirty="0">
              <a:solidFill>
                <a:srgbClr val="660066"/>
              </a:solidFill>
            </a:endParaRPr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>
          <a:xfrm>
            <a:off x="3580614" y="5149187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3200" b="1" dirty="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pl-PL" sz="2400" b="1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pl-PL" sz="3200" b="1" dirty="0" smtClean="0">
                <a:solidFill>
                  <a:srgbClr val="660066"/>
                </a:solidFill>
              </a:rPr>
              <a:t>3</a:t>
            </a:r>
            <a:endParaRPr lang="pl-PL" sz="3200" b="1" dirty="0">
              <a:solidFill>
                <a:srgbClr val="660066"/>
              </a:solidFill>
            </a:endParaRPr>
          </a:p>
        </p:txBody>
      </p:sp>
      <p:sp>
        <p:nvSpPr>
          <p:cNvPr id="30" name="PoleTekstowe 29"/>
          <p:cNvSpPr txBox="1"/>
          <p:nvPr/>
        </p:nvSpPr>
        <p:spPr>
          <a:xfrm>
            <a:off x="2921000" y="5122343"/>
            <a:ext cx="4732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Georgia"/>
              </a:rPr>
              <a:t>+</a:t>
            </a:r>
            <a:endParaRPr lang="pl-PL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Georgia"/>
            </a:endParaRPr>
          </a:p>
        </p:txBody>
      </p:sp>
      <p:sp>
        <p:nvSpPr>
          <p:cNvPr id="33" name="PoleTekstowe 32"/>
          <p:cNvSpPr txBox="1"/>
          <p:nvPr/>
        </p:nvSpPr>
        <p:spPr>
          <a:xfrm>
            <a:off x="465666" y="550332"/>
            <a:ext cx="753533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CC99CC"/>
                </a:solidFill>
                <a:latin typeface="Georgia"/>
                <a:cs typeface="Georgia"/>
              </a:rPr>
              <a:t>6 </a:t>
            </a:r>
            <a:r>
              <a:rPr lang="pl-PL" sz="2400" dirty="0">
                <a:solidFill>
                  <a:srgbClr val="595959"/>
                </a:solidFill>
                <a:latin typeface="Georgia"/>
                <a:cs typeface="Georgia"/>
              </a:rPr>
              <a:t>gruszek i </a:t>
            </a:r>
            <a:r>
              <a:rPr lang="pl-PL" sz="2400" dirty="0">
                <a:solidFill>
                  <a:srgbClr val="CC99CC"/>
                </a:solidFill>
                <a:latin typeface="Georgia"/>
                <a:cs typeface="Georgia"/>
              </a:rPr>
              <a:t>8</a:t>
            </a:r>
            <a:r>
              <a:rPr lang="pl-PL" sz="2400" dirty="0">
                <a:solidFill>
                  <a:srgbClr val="595959"/>
                </a:solidFill>
                <a:latin typeface="Georgia"/>
                <a:cs typeface="Georgia"/>
              </a:rPr>
              <a:t> śliwek </a:t>
            </a:r>
          </a:p>
          <a:p>
            <a:pPr algn="ctr"/>
            <a:r>
              <a:rPr lang="pl-PL" sz="2400" dirty="0">
                <a:solidFill>
                  <a:srgbClr val="595959"/>
                </a:solidFill>
                <a:latin typeface="Georgia"/>
                <a:cs typeface="Georgia"/>
              </a:rPr>
              <a:t>można położyć na talerzykach </a:t>
            </a:r>
            <a:r>
              <a:rPr lang="pl-PL" sz="2400" dirty="0" smtClean="0">
                <a:solidFill>
                  <a:srgbClr val="595959"/>
                </a:solidFill>
                <a:latin typeface="Georgia"/>
                <a:cs typeface="Georgia"/>
              </a:rPr>
              <a:t>w </a:t>
            </a:r>
            <a:r>
              <a:rPr lang="pl-PL" sz="2400" dirty="0">
                <a:solidFill>
                  <a:srgbClr val="595959"/>
                </a:solidFill>
                <a:latin typeface="Georgia"/>
                <a:cs typeface="Georgia"/>
              </a:rPr>
              <a:t>inny jeszcze sposób </a:t>
            </a:r>
          </a:p>
          <a:p>
            <a:endParaRPr lang="pl-PL" sz="2400" dirty="0">
              <a:solidFill>
                <a:srgbClr val="595959"/>
              </a:solidFill>
            </a:endParaRPr>
          </a:p>
        </p:txBody>
      </p:sp>
      <p:sp>
        <p:nvSpPr>
          <p:cNvPr id="34" name="PoleTekstowe 33"/>
          <p:cNvSpPr txBox="1"/>
          <p:nvPr/>
        </p:nvSpPr>
        <p:spPr>
          <a:xfrm>
            <a:off x="318206" y="719664"/>
            <a:ext cx="7535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/>
                <a:cs typeface="Georgia"/>
              </a:rPr>
              <a:t>w każdym rzędzie są </a:t>
            </a:r>
            <a:r>
              <a:rPr lang="pl-PL" sz="2400" dirty="0">
                <a:solidFill>
                  <a:srgbClr val="CC99CC"/>
                </a:solidFill>
                <a:latin typeface="Georgia"/>
                <a:cs typeface="Georgia"/>
              </a:rPr>
              <a:t>4</a:t>
            </a:r>
            <a:r>
              <a:rPr lang="pl-PL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/>
                <a:cs typeface="Georgia"/>
              </a:rPr>
              <a:t> śliwki i </a:t>
            </a:r>
            <a:r>
              <a:rPr lang="pl-PL" sz="2400" dirty="0">
                <a:solidFill>
                  <a:srgbClr val="CC99CC"/>
                </a:solidFill>
                <a:latin typeface="Georgia"/>
                <a:cs typeface="Georgia"/>
              </a:rPr>
              <a:t>3</a:t>
            </a:r>
            <a:r>
              <a:rPr lang="pl-PL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/>
                <a:cs typeface="Georgia"/>
              </a:rPr>
              <a:t> gruszki </a:t>
            </a:r>
          </a:p>
        </p:txBody>
      </p:sp>
      <p:sp>
        <p:nvSpPr>
          <p:cNvPr id="35" name="PoleTekstowe 34"/>
          <p:cNvSpPr txBox="1"/>
          <p:nvPr/>
        </p:nvSpPr>
        <p:spPr>
          <a:xfrm>
            <a:off x="706969" y="719664"/>
            <a:ext cx="7535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595959"/>
                </a:solidFill>
                <a:latin typeface="Georgia"/>
                <a:cs typeface="Georgia"/>
              </a:rPr>
              <a:t>liczbę owoców w pionie możemy zapisać </a:t>
            </a:r>
          </a:p>
        </p:txBody>
      </p:sp>
      <p:sp>
        <p:nvSpPr>
          <p:cNvPr id="37" name="Łuk 36"/>
          <p:cNvSpPr/>
          <p:nvPr/>
        </p:nvSpPr>
        <p:spPr>
          <a:xfrm>
            <a:off x="494178" y="1480076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46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7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8" grpId="0"/>
      <p:bldP spid="29" grpId="0"/>
      <p:bldP spid="30" grpId="0"/>
      <p:bldP spid="33" grpId="0"/>
      <p:bldP spid="33" grpId="1"/>
      <p:bldP spid="34" grpId="0"/>
      <p:bldP spid="34" grpId="1"/>
      <p:bldP spid="35" grpId="0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zawartości 2"/>
          <p:cNvSpPr txBox="1">
            <a:spLocks/>
          </p:cNvSpPr>
          <p:nvPr/>
        </p:nvSpPr>
        <p:spPr>
          <a:xfrm>
            <a:off x="2592839" y="1914221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600" b="1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pl-PL" sz="2600" b="1" dirty="0" smtClean="0"/>
              <a:t> + </a:t>
            </a:r>
            <a:r>
              <a:rPr lang="pl-PL" sz="2600" b="1" dirty="0" smtClean="0">
                <a:solidFill>
                  <a:srgbClr val="660066"/>
                </a:solidFill>
              </a:rPr>
              <a:t>3</a:t>
            </a:r>
            <a:endParaRPr lang="pl-PL" sz="2600" b="1" dirty="0">
              <a:solidFill>
                <a:srgbClr val="660066"/>
              </a:solidFill>
            </a:endParaRPr>
          </a:p>
        </p:txBody>
      </p:sp>
      <p:grpSp>
        <p:nvGrpSpPr>
          <p:cNvPr id="24" name="Grupa 23"/>
          <p:cNvGrpSpPr/>
          <p:nvPr/>
        </p:nvGrpSpPr>
        <p:grpSpPr>
          <a:xfrm>
            <a:off x="4190444" y="1720868"/>
            <a:ext cx="2824402" cy="1718731"/>
            <a:chOff x="913354" y="2373489"/>
            <a:chExt cx="4492825" cy="2734018"/>
          </a:xfrm>
        </p:grpSpPr>
        <p:pic>
          <p:nvPicPr>
            <p:cNvPr id="2" name="Obraz 1" descr="gruszki_talerz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812" y="2373489"/>
              <a:ext cx="2204367" cy="1129877"/>
            </a:xfrm>
            <a:prstGeom prst="rect">
              <a:avLst/>
            </a:prstGeom>
          </p:spPr>
        </p:pic>
        <p:pic>
          <p:nvPicPr>
            <p:cNvPr id="19" name="Obraz 18" descr="sliwki-talerz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354" y="4178007"/>
              <a:ext cx="2215443" cy="908332"/>
            </a:xfrm>
            <a:prstGeom prst="rect">
              <a:avLst/>
            </a:prstGeom>
          </p:spPr>
        </p:pic>
        <p:pic>
          <p:nvPicPr>
            <p:cNvPr id="26" name="Obraz 25" descr="gruszki_talerz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812" y="3977629"/>
              <a:ext cx="2204367" cy="1129878"/>
            </a:xfrm>
            <a:prstGeom prst="rect">
              <a:avLst/>
            </a:prstGeom>
          </p:spPr>
        </p:pic>
        <p:pic>
          <p:nvPicPr>
            <p:cNvPr id="27" name="Obraz 26" descr="sliwki-talerz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354" y="2587978"/>
              <a:ext cx="2215443" cy="908332"/>
            </a:xfrm>
            <a:prstGeom prst="rect">
              <a:avLst/>
            </a:prstGeom>
          </p:spPr>
        </p:pic>
      </p:grpSp>
      <p:sp>
        <p:nvSpPr>
          <p:cNvPr id="28" name="Symbol zastępczy zawartości 2"/>
          <p:cNvSpPr txBox="1">
            <a:spLocks/>
          </p:cNvSpPr>
          <p:nvPr/>
        </p:nvSpPr>
        <p:spPr>
          <a:xfrm>
            <a:off x="4300278" y="3805111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600" b="1" dirty="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pl-PL" b="1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pl-PL" sz="2600" b="1" dirty="0" smtClean="0">
                <a:solidFill>
                  <a:srgbClr val="660066"/>
                </a:solidFill>
              </a:rPr>
              <a:t>4</a:t>
            </a:r>
            <a:endParaRPr lang="pl-PL" sz="2600" b="1" dirty="0">
              <a:solidFill>
                <a:srgbClr val="660066"/>
              </a:solidFill>
            </a:endParaRPr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>
          <a:xfrm>
            <a:off x="5654952" y="3805111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600" b="1" dirty="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pl-PL" b="1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pl-PL" sz="2600" b="1" dirty="0" smtClean="0">
                <a:solidFill>
                  <a:srgbClr val="660066"/>
                </a:solidFill>
              </a:rPr>
              <a:t>3</a:t>
            </a:r>
            <a:endParaRPr lang="pl-PL" sz="2600" b="1" dirty="0">
              <a:solidFill>
                <a:srgbClr val="660066"/>
              </a:solidFill>
            </a:endParaRPr>
          </a:p>
        </p:txBody>
      </p:sp>
      <p:sp>
        <p:nvSpPr>
          <p:cNvPr id="30" name="PoleTekstowe 29"/>
          <p:cNvSpPr txBox="1"/>
          <p:nvPr/>
        </p:nvSpPr>
        <p:spPr>
          <a:xfrm>
            <a:off x="5446888" y="3778267"/>
            <a:ext cx="40738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Georgia"/>
              </a:rPr>
              <a:t>+</a:t>
            </a:r>
            <a:endParaRPr lang="pl-PL" sz="2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Georgia"/>
            </a:endParaRPr>
          </a:p>
        </p:txBody>
      </p:sp>
      <p:sp>
        <p:nvSpPr>
          <p:cNvPr id="33" name="PoleTekstowe 32"/>
          <p:cNvSpPr txBox="1"/>
          <p:nvPr/>
        </p:nvSpPr>
        <p:spPr>
          <a:xfrm>
            <a:off x="465666" y="550332"/>
            <a:ext cx="7535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595959"/>
                </a:solidFill>
                <a:latin typeface="Georgia"/>
                <a:cs typeface="Georgia"/>
              </a:rPr>
              <a:t>liczbę owoców możemy zapisać na dwa sposoby </a:t>
            </a:r>
            <a:endParaRPr lang="pl-PL" sz="2400" dirty="0">
              <a:solidFill>
                <a:srgbClr val="595959"/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239891" y="1537422"/>
            <a:ext cx="2574416" cy="2156178"/>
            <a:chOff x="239891" y="2077155"/>
            <a:chExt cx="2574416" cy="2156178"/>
          </a:xfrm>
        </p:grpSpPr>
        <p:pic>
          <p:nvPicPr>
            <p:cNvPr id="23" name="Obraz 22" descr="owoce_talerz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891" y="2077155"/>
              <a:ext cx="2574416" cy="1055511"/>
            </a:xfrm>
            <a:prstGeom prst="rect">
              <a:avLst/>
            </a:prstGeom>
          </p:spPr>
        </p:pic>
        <p:pic>
          <p:nvPicPr>
            <p:cNvPr id="16" name="Obraz 15" descr="owoce_talerz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891" y="3177822"/>
              <a:ext cx="2574416" cy="1055511"/>
            </a:xfrm>
            <a:prstGeom prst="rect">
              <a:avLst/>
            </a:prstGeom>
          </p:spPr>
        </p:pic>
      </p:grpSp>
      <p:sp>
        <p:nvSpPr>
          <p:cNvPr id="17" name="Symbol zastępczy zawartości 2"/>
          <p:cNvSpPr txBox="1">
            <a:spLocks/>
          </p:cNvSpPr>
          <p:nvPr/>
        </p:nvSpPr>
        <p:spPr>
          <a:xfrm>
            <a:off x="2578728" y="3000776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600" b="1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pl-PL" sz="2600" b="1" dirty="0" smtClean="0"/>
              <a:t> + </a:t>
            </a:r>
            <a:r>
              <a:rPr lang="pl-PL" sz="2600" b="1" dirty="0" smtClean="0">
                <a:solidFill>
                  <a:srgbClr val="660066"/>
                </a:solidFill>
              </a:rPr>
              <a:t>3</a:t>
            </a:r>
            <a:endParaRPr lang="pl-PL" sz="2600" b="1" dirty="0">
              <a:solidFill>
                <a:srgbClr val="660066"/>
              </a:solidFill>
            </a:endParaRPr>
          </a:p>
        </p:txBody>
      </p:sp>
      <p:sp>
        <p:nvSpPr>
          <p:cNvPr id="18" name="Symbol zastępczy zawartości 2"/>
          <p:cNvSpPr txBox="1">
            <a:spLocks/>
          </p:cNvSpPr>
          <p:nvPr/>
        </p:nvSpPr>
        <p:spPr>
          <a:xfrm>
            <a:off x="6910834" y="1914221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600" b="1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pl-PL" sz="2600" b="1" dirty="0" smtClean="0"/>
              <a:t> + </a:t>
            </a:r>
            <a:r>
              <a:rPr lang="pl-PL" sz="2600" b="1" dirty="0" smtClean="0">
                <a:solidFill>
                  <a:srgbClr val="660066"/>
                </a:solidFill>
              </a:rPr>
              <a:t>3</a:t>
            </a:r>
            <a:endParaRPr lang="pl-PL" sz="2600" b="1" dirty="0">
              <a:solidFill>
                <a:srgbClr val="660066"/>
              </a:solidFill>
            </a:endParaRPr>
          </a:p>
        </p:txBody>
      </p:sp>
      <p:sp>
        <p:nvSpPr>
          <p:cNvPr id="20" name="Symbol zastępczy zawartości 2"/>
          <p:cNvSpPr txBox="1">
            <a:spLocks/>
          </p:cNvSpPr>
          <p:nvPr/>
        </p:nvSpPr>
        <p:spPr>
          <a:xfrm>
            <a:off x="6896723" y="3000776"/>
            <a:ext cx="1344163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600" b="1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pl-PL" sz="2600" b="1" dirty="0" smtClean="0"/>
              <a:t> + </a:t>
            </a:r>
            <a:r>
              <a:rPr lang="pl-PL" sz="2600" b="1" dirty="0" smtClean="0">
                <a:solidFill>
                  <a:srgbClr val="660066"/>
                </a:solidFill>
              </a:rPr>
              <a:t>3</a:t>
            </a:r>
            <a:endParaRPr lang="pl-PL" sz="2600" b="1" dirty="0">
              <a:solidFill>
                <a:srgbClr val="660066"/>
              </a:solidFill>
            </a:endParaRPr>
          </a:p>
        </p:txBody>
      </p:sp>
      <p:sp>
        <p:nvSpPr>
          <p:cNvPr id="31" name="Symbol zastępczy zawartości 2"/>
          <p:cNvSpPr txBox="1">
            <a:spLocks/>
          </p:cNvSpPr>
          <p:nvPr/>
        </p:nvSpPr>
        <p:spPr>
          <a:xfrm>
            <a:off x="730169" y="3819223"/>
            <a:ext cx="1654609" cy="64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600" b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2 </a:t>
            </a:r>
            <a:r>
              <a:rPr lang="pl-PL" sz="2600" dirty="0" smtClean="0">
                <a:solidFill>
                  <a:srgbClr val="595959"/>
                </a:solidFill>
              </a:rPr>
              <a:t>(</a:t>
            </a:r>
            <a:r>
              <a:rPr lang="pl-PL" sz="2600" b="1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pl-PL" sz="2600" b="1" dirty="0" smtClean="0"/>
              <a:t> + </a:t>
            </a:r>
            <a:r>
              <a:rPr lang="pl-PL" sz="2600" b="1" dirty="0" smtClean="0">
                <a:solidFill>
                  <a:srgbClr val="660066"/>
                </a:solidFill>
              </a:rPr>
              <a:t>3</a:t>
            </a:r>
            <a:r>
              <a:rPr lang="pl-PL" sz="2600" dirty="0" smtClean="0">
                <a:solidFill>
                  <a:srgbClr val="595959"/>
                </a:solidFill>
              </a:rPr>
              <a:t>)</a:t>
            </a:r>
            <a:endParaRPr lang="pl-PL" sz="2600" dirty="0">
              <a:solidFill>
                <a:srgbClr val="595959"/>
              </a:solidFill>
            </a:endParaRPr>
          </a:p>
        </p:txBody>
      </p:sp>
      <p:sp>
        <p:nvSpPr>
          <p:cNvPr id="32" name="PoleTekstowe 31"/>
          <p:cNvSpPr txBox="1"/>
          <p:nvPr/>
        </p:nvSpPr>
        <p:spPr>
          <a:xfrm>
            <a:off x="3556000" y="3834711"/>
            <a:ext cx="40738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Georgia"/>
              </a:rPr>
              <a:t>=</a:t>
            </a:r>
            <a:endParaRPr lang="pl-PL" sz="2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Georgia"/>
            </a:endParaRPr>
          </a:p>
        </p:txBody>
      </p:sp>
      <p:sp>
        <p:nvSpPr>
          <p:cNvPr id="36" name="PoleTekstowe 35"/>
          <p:cNvSpPr txBox="1"/>
          <p:nvPr/>
        </p:nvSpPr>
        <p:spPr>
          <a:xfrm>
            <a:off x="2450634" y="4814253"/>
            <a:ext cx="1516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2(4+3)=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37" name="PoleTekstowe 36"/>
          <p:cNvSpPr txBox="1"/>
          <p:nvPr/>
        </p:nvSpPr>
        <p:spPr>
          <a:xfrm>
            <a:off x="3816589" y="4797320"/>
            <a:ext cx="1499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2</a:t>
            </a:r>
            <a:r>
              <a:rPr lang="pl-PL" sz="2400" dirty="0">
                <a:solidFill>
                  <a:srgbClr val="660066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pl-PL" sz="2800" dirty="0" smtClean="0">
                <a:solidFill>
                  <a:srgbClr val="660066"/>
                </a:solidFill>
              </a:rPr>
              <a:t>4+2</a:t>
            </a:r>
            <a:r>
              <a:rPr lang="pl-PL" sz="2400" dirty="0">
                <a:solidFill>
                  <a:srgbClr val="660066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pl-PL" sz="2800" dirty="0" smtClean="0">
                <a:solidFill>
                  <a:srgbClr val="660066"/>
                </a:solidFill>
              </a:rPr>
              <a:t>3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38" name="PoleTekstowe 37"/>
          <p:cNvSpPr txBox="1"/>
          <p:nvPr/>
        </p:nvSpPr>
        <p:spPr>
          <a:xfrm>
            <a:off x="2450634" y="5355186"/>
            <a:ext cx="385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2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39" name="PoleTekstowe 38"/>
          <p:cNvSpPr txBox="1"/>
          <p:nvPr/>
        </p:nvSpPr>
        <p:spPr>
          <a:xfrm>
            <a:off x="2648188" y="5369298"/>
            <a:ext cx="319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(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40" name="PoleTekstowe 39"/>
          <p:cNvSpPr txBox="1"/>
          <p:nvPr/>
        </p:nvSpPr>
        <p:spPr>
          <a:xfrm>
            <a:off x="2789300" y="5369298"/>
            <a:ext cx="387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4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41" name="PoleTekstowe 40"/>
          <p:cNvSpPr txBox="1"/>
          <p:nvPr/>
        </p:nvSpPr>
        <p:spPr>
          <a:xfrm>
            <a:off x="3819408" y="5364859"/>
            <a:ext cx="738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2</a:t>
            </a:r>
            <a:r>
              <a:rPr lang="pl-PL" sz="2400" dirty="0">
                <a:solidFill>
                  <a:srgbClr val="660066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pl-PL" sz="2800" dirty="0" smtClean="0">
                <a:solidFill>
                  <a:srgbClr val="660066"/>
                </a:solidFill>
              </a:rPr>
              <a:t>4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42" name="PoleTekstowe 41"/>
          <p:cNvSpPr txBox="1"/>
          <p:nvPr/>
        </p:nvSpPr>
        <p:spPr>
          <a:xfrm>
            <a:off x="2974622" y="5366741"/>
            <a:ext cx="424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+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43" name="PoleTekstowe 42"/>
          <p:cNvSpPr txBox="1"/>
          <p:nvPr/>
        </p:nvSpPr>
        <p:spPr>
          <a:xfrm>
            <a:off x="3209808" y="5366742"/>
            <a:ext cx="379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3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44" name="PoleTekstowe 43"/>
          <p:cNvSpPr txBox="1"/>
          <p:nvPr/>
        </p:nvSpPr>
        <p:spPr>
          <a:xfrm>
            <a:off x="3407361" y="5366744"/>
            <a:ext cx="5588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)=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45" name="PoleTekstowe 44"/>
          <p:cNvSpPr txBox="1"/>
          <p:nvPr/>
        </p:nvSpPr>
        <p:spPr>
          <a:xfrm>
            <a:off x="4352788" y="5361772"/>
            <a:ext cx="424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+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46" name="PoleTekstowe 45"/>
          <p:cNvSpPr txBox="1"/>
          <p:nvPr/>
        </p:nvSpPr>
        <p:spPr>
          <a:xfrm>
            <a:off x="4597386" y="5361772"/>
            <a:ext cx="724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rgbClr val="660066"/>
                </a:solidFill>
              </a:rPr>
              <a:t>2</a:t>
            </a:r>
            <a:r>
              <a:rPr lang="pl-PL" sz="2400" dirty="0">
                <a:solidFill>
                  <a:srgbClr val="660066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pl-PL" sz="2800" dirty="0">
                <a:solidFill>
                  <a:srgbClr val="660066"/>
                </a:solidFill>
              </a:rPr>
              <a:t>3</a:t>
            </a:r>
          </a:p>
        </p:txBody>
      </p:sp>
      <p:sp>
        <p:nvSpPr>
          <p:cNvPr id="47" name="Łuk 46"/>
          <p:cNvSpPr/>
          <p:nvPr/>
        </p:nvSpPr>
        <p:spPr>
          <a:xfrm>
            <a:off x="494178" y="1152003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7870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75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2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7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7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8000"/>
                            </p:stCondLst>
                            <p:childTnLst>
                              <p:par>
                                <p:cTn id="88" presetID="28" presetClass="emph" presetSubtype="0" repeatCount="3000" fill="remove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28" presetClass="emph" presetSubtype="0" repeatCount="3000" fill="remove" grpId="1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500"/>
                            </p:stCondLst>
                            <p:childTnLst>
                              <p:par>
                                <p:cTn id="99" presetID="10" presetClass="entr" presetSubtype="0" fill="hold" grpId="1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1250"/>
                            </p:stCondLst>
                            <p:childTnLst>
                              <p:par>
                                <p:cTn id="103" presetID="27" presetClass="emph" presetSubtype="0" repeatCount="2000" fill="remove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4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105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6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7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8" presetClass="emph" presetSubtype="0" repeatCount="3000" fill="remove" grpId="2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3" presetID="28" presetClass="emph" presetSubtype="0" repeatCount="3000" fill="remove" grpId="1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1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37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4500"/>
                            </p:stCondLst>
                            <p:childTnLst>
                              <p:par>
                                <p:cTn id="127" presetID="27" presetClass="emph" presetSubtype="0" repeatCount="2000" fill="remove" grpId="1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8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129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0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/>
      <p:bldP spid="29" grpId="0"/>
      <p:bldP spid="30" grpId="0"/>
      <p:bldP spid="33" grpId="0"/>
      <p:bldP spid="17" grpId="0"/>
      <p:bldP spid="18" grpId="0"/>
      <p:bldP spid="20" grpId="0"/>
      <p:bldP spid="31" grpId="0"/>
      <p:bldP spid="32" grpId="0"/>
      <p:bldP spid="36" grpId="0"/>
      <p:bldP spid="37" grpId="0"/>
      <p:bldP spid="38" grpId="0"/>
      <p:bldP spid="38" grpId="1"/>
      <p:bldP spid="38" grpId="2"/>
      <p:bldP spid="39" grpId="0"/>
      <p:bldP spid="40" grpId="0"/>
      <p:bldP spid="40" grpId="1"/>
      <p:bldP spid="41" grpId="0"/>
      <p:bldP spid="41" grpId="1"/>
      <p:bldP spid="42" grpId="0"/>
      <p:bldP spid="43" grpId="0"/>
      <p:bldP spid="43" grpId="1"/>
      <p:bldP spid="44" grpId="0"/>
      <p:bldP spid="45" grpId="0"/>
      <p:bldP spid="46" grpId="0"/>
      <p:bldP spid="46" grpId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oleTekstowe 44"/>
          <p:cNvSpPr txBox="1"/>
          <p:nvPr/>
        </p:nvSpPr>
        <p:spPr>
          <a:xfrm>
            <a:off x="308102" y="705552"/>
            <a:ext cx="7535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595959"/>
                </a:solidFill>
                <a:latin typeface="Times New Roman"/>
                <a:ea typeface="Calibri"/>
              </a:rPr>
              <a:t>podobnie jest z wyrażeniami </a:t>
            </a:r>
            <a:r>
              <a:rPr lang="pl-PL" sz="2400" dirty="0" smtClean="0">
                <a:solidFill>
                  <a:srgbClr val="595959"/>
                </a:solidFill>
                <a:latin typeface="Times New Roman"/>
                <a:ea typeface="Calibri"/>
              </a:rPr>
              <a:t>algebraicznymi</a:t>
            </a:r>
            <a:endParaRPr lang="pl-PL" sz="2400" dirty="0">
              <a:solidFill>
                <a:srgbClr val="595959"/>
              </a:solidFill>
            </a:endParaRPr>
          </a:p>
        </p:txBody>
      </p:sp>
      <p:sp>
        <p:nvSpPr>
          <p:cNvPr id="46" name="Łuk 45"/>
          <p:cNvSpPr/>
          <p:nvPr/>
        </p:nvSpPr>
        <p:spPr>
          <a:xfrm>
            <a:off x="494178" y="1310748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  <a:ln>
            <a:solidFill>
              <a:schemeClr val="accent2">
                <a:lumMod val="10000"/>
                <a:lumOff val="9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1234729" y="2651700"/>
            <a:ext cx="2427111" cy="9407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4343876" y="2973902"/>
            <a:ext cx="2418873" cy="6185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PoleTekstowe 7"/>
          <p:cNvSpPr txBox="1"/>
          <p:nvPr/>
        </p:nvSpPr>
        <p:spPr>
          <a:xfrm>
            <a:off x="2034357" y="4260366"/>
            <a:ext cx="379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większy prostokąt ma wymiary </a:t>
            </a:r>
            <a:r>
              <a:rPr lang="pl-PL" dirty="0">
                <a:solidFill>
                  <a:srgbClr val="CC99CC"/>
                </a:solidFill>
              </a:rPr>
              <a:t>a</a:t>
            </a:r>
            <a:r>
              <a:rPr lang="pl-PL" dirty="0"/>
              <a:t> </a:t>
            </a:r>
            <a:r>
              <a:rPr lang="pl-PL" dirty="0" smtClean="0">
                <a:solidFill>
                  <a:srgbClr val="595959"/>
                </a:solidFill>
              </a:rPr>
              <a:t>i</a:t>
            </a:r>
            <a:r>
              <a:rPr lang="pl-PL" dirty="0" smtClean="0"/>
              <a:t> </a:t>
            </a:r>
            <a:r>
              <a:rPr lang="pl-PL" dirty="0" smtClean="0">
                <a:solidFill>
                  <a:srgbClr val="CC99CC"/>
                </a:solidFill>
              </a:rPr>
              <a:t>b</a:t>
            </a:r>
            <a:r>
              <a:rPr lang="cs-CZ" dirty="0" smtClean="0">
                <a:solidFill>
                  <a:srgbClr val="CC99CC"/>
                </a:solidFill>
              </a:rPr>
              <a:t> </a:t>
            </a:r>
            <a:endParaRPr lang="pl-PL" dirty="0">
              <a:solidFill>
                <a:srgbClr val="CC99CC"/>
              </a:solidFill>
            </a:endParaRPr>
          </a:p>
        </p:txBody>
      </p:sp>
      <p:sp>
        <p:nvSpPr>
          <p:cNvPr id="9" name="PoleTekstowe 8"/>
          <p:cNvSpPr txBox="1"/>
          <p:nvPr/>
        </p:nvSpPr>
        <p:spPr>
          <a:xfrm>
            <a:off x="2297792" y="3545403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PoleTekstowe 48"/>
          <p:cNvSpPr txBox="1"/>
          <p:nvPr/>
        </p:nvSpPr>
        <p:spPr>
          <a:xfrm>
            <a:off x="3671249" y="2933921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PoleTekstowe 49"/>
          <p:cNvSpPr txBox="1"/>
          <p:nvPr/>
        </p:nvSpPr>
        <p:spPr>
          <a:xfrm>
            <a:off x="1685118" y="4704866"/>
            <a:ext cx="449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jego pole równa się </a:t>
            </a:r>
            <a:r>
              <a:rPr lang="pl-PL" dirty="0">
                <a:solidFill>
                  <a:srgbClr val="CC99CC"/>
                </a:solidFill>
              </a:rPr>
              <a:t>długość </a:t>
            </a: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razy </a:t>
            </a:r>
            <a:r>
              <a:rPr lang="pl-PL" dirty="0">
                <a:solidFill>
                  <a:srgbClr val="CC99CC"/>
                </a:solidFill>
              </a:rPr>
              <a:t>szerokość</a:t>
            </a:r>
            <a:endParaRPr lang="cs-CZ" dirty="0">
              <a:solidFill>
                <a:srgbClr val="CC99CC"/>
              </a:solidFill>
            </a:endParaRPr>
          </a:p>
        </p:txBody>
      </p:sp>
      <p:sp>
        <p:nvSpPr>
          <p:cNvPr id="51" name="PoleTekstowe 50"/>
          <p:cNvSpPr txBox="1"/>
          <p:nvPr/>
        </p:nvSpPr>
        <p:spPr>
          <a:xfrm>
            <a:off x="2192220" y="2852782"/>
            <a:ext cx="51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>
                <a:solidFill>
                  <a:schemeClr val="bg1"/>
                </a:solidFill>
              </a:rPr>
              <a:t>ab</a:t>
            </a:r>
            <a:endParaRPr lang="cs-CZ" sz="2400" dirty="0">
              <a:solidFill>
                <a:schemeClr val="bg1"/>
              </a:solidFill>
            </a:endParaRPr>
          </a:p>
        </p:txBody>
      </p:sp>
      <p:sp>
        <p:nvSpPr>
          <p:cNvPr id="52" name="PoleTekstowe 51"/>
          <p:cNvSpPr txBox="1"/>
          <p:nvPr/>
        </p:nvSpPr>
        <p:spPr>
          <a:xfrm>
            <a:off x="2038593" y="4264600"/>
            <a:ext cx="388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mniejszy prostokąt ma wymiary </a:t>
            </a:r>
            <a:r>
              <a:rPr lang="pl-PL" dirty="0">
                <a:solidFill>
                  <a:srgbClr val="CC99CC"/>
                </a:solidFill>
              </a:rPr>
              <a:t>a</a:t>
            </a:r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</a:t>
            </a:r>
            <a:r>
              <a:rPr lang="pl-PL" dirty="0">
                <a:solidFill>
                  <a:srgbClr val="CC99CC"/>
                </a:solidFill>
              </a:rPr>
              <a:t>c</a:t>
            </a:r>
            <a:r>
              <a:rPr lang="cs-CZ" dirty="0">
                <a:solidFill>
                  <a:srgbClr val="CC99CC"/>
                </a:solidFill>
              </a:rPr>
              <a:t> </a:t>
            </a:r>
            <a:endParaRPr lang="pl-PL" dirty="0">
              <a:solidFill>
                <a:srgbClr val="CC99CC"/>
              </a:solidFill>
            </a:endParaRPr>
          </a:p>
        </p:txBody>
      </p:sp>
      <p:sp>
        <p:nvSpPr>
          <p:cNvPr id="53" name="PoleTekstowe 52"/>
          <p:cNvSpPr txBox="1"/>
          <p:nvPr/>
        </p:nvSpPr>
        <p:spPr>
          <a:xfrm>
            <a:off x="5402820" y="3545403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PoleTekstowe 53"/>
          <p:cNvSpPr txBox="1"/>
          <p:nvPr/>
        </p:nvSpPr>
        <p:spPr>
          <a:xfrm>
            <a:off x="6782750" y="3060917"/>
            <a:ext cx="289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PoleTekstowe 54"/>
          <p:cNvSpPr txBox="1"/>
          <p:nvPr/>
        </p:nvSpPr>
        <p:spPr>
          <a:xfrm>
            <a:off x="1530605" y="4709100"/>
            <a:ext cx="4814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pole mniejszego prostokąta równa się </a:t>
            </a:r>
            <a:r>
              <a:rPr lang="pl-PL" dirty="0">
                <a:solidFill>
                  <a:srgbClr val="CC99CC"/>
                </a:solidFill>
              </a:rPr>
              <a:t>a</a:t>
            </a:r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razy </a:t>
            </a:r>
            <a:r>
              <a:rPr lang="pl-PL" dirty="0">
                <a:solidFill>
                  <a:srgbClr val="CC99CC"/>
                </a:solidFill>
              </a:rPr>
              <a:t>c</a:t>
            </a:r>
            <a:r>
              <a:rPr lang="cs-CZ" dirty="0">
                <a:solidFill>
                  <a:srgbClr val="CC99CC"/>
                </a:solidFill>
              </a:rPr>
              <a:t> </a:t>
            </a:r>
          </a:p>
        </p:txBody>
      </p:sp>
      <p:sp>
        <p:nvSpPr>
          <p:cNvPr id="57" name="PoleTekstowe 56"/>
          <p:cNvSpPr txBox="1"/>
          <p:nvPr/>
        </p:nvSpPr>
        <p:spPr>
          <a:xfrm>
            <a:off x="5313503" y="3000944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chemeClr val="bg1"/>
                </a:solidFill>
              </a:rPr>
              <a:t>ac</a:t>
            </a:r>
            <a:endParaRPr lang="cs-CZ" sz="2400" dirty="0">
              <a:solidFill>
                <a:schemeClr val="bg1"/>
              </a:solidFill>
            </a:endParaRPr>
          </a:p>
        </p:txBody>
      </p:sp>
      <p:sp>
        <p:nvSpPr>
          <p:cNvPr id="59" name="PoleTekstowe 58"/>
          <p:cNvSpPr txBox="1"/>
          <p:nvPr/>
        </p:nvSpPr>
        <p:spPr>
          <a:xfrm>
            <a:off x="724141" y="4251915"/>
            <a:ext cx="6442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 tych dwóch prostokątów można ułożyć jeden duży prostokąt</a:t>
            </a: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236609" y="2025635"/>
            <a:ext cx="2418873" cy="6185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1" name="PoleTekstowe 60"/>
          <p:cNvSpPr txBox="1"/>
          <p:nvPr/>
        </p:nvSpPr>
        <p:spPr>
          <a:xfrm>
            <a:off x="3664900" y="2133819"/>
            <a:ext cx="289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PoleTekstowe 61"/>
          <p:cNvSpPr txBox="1"/>
          <p:nvPr/>
        </p:nvSpPr>
        <p:spPr>
          <a:xfrm>
            <a:off x="2195653" y="2073846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chemeClr val="bg1"/>
                </a:solidFill>
              </a:rPr>
              <a:t>ac</a:t>
            </a:r>
            <a:endParaRPr lang="cs-CZ" sz="2400" dirty="0">
              <a:solidFill>
                <a:schemeClr val="bg1"/>
              </a:solidFill>
            </a:endParaRPr>
          </a:p>
        </p:txBody>
      </p:sp>
      <p:sp>
        <p:nvSpPr>
          <p:cNvPr id="63" name="PoleTekstowe 62"/>
          <p:cNvSpPr txBox="1"/>
          <p:nvPr/>
        </p:nvSpPr>
        <p:spPr>
          <a:xfrm>
            <a:off x="766485" y="4251932"/>
            <a:ext cx="6258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pole tego prostokąta równa się sumie pól dużego </a:t>
            </a:r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prostokąta</a:t>
            </a:r>
          </a:p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 </a:t>
            </a:r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małego prostokąta </a:t>
            </a:r>
            <a:endParaRPr lang="pl-P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pl-P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czyli</a:t>
            </a: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PoleTekstowe 10"/>
          <p:cNvSpPr txBox="1"/>
          <p:nvPr/>
        </p:nvSpPr>
        <p:spPr>
          <a:xfrm>
            <a:off x="1957915" y="2370667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chemeClr val="bg1"/>
                </a:solidFill>
              </a:rPr>
              <a:t>ab+ac</a:t>
            </a:r>
            <a:endParaRPr lang="pl-PL" sz="2400" dirty="0">
              <a:solidFill>
                <a:schemeClr val="bg1"/>
              </a:solidFill>
            </a:endParaRPr>
          </a:p>
        </p:txBody>
      </p:sp>
      <p:sp>
        <p:nvSpPr>
          <p:cNvPr id="12" name="PoleTekstowe 11"/>
          <p:cNvSpPr txBox="1"/>
          <p:nvPr/>
        </p:nvSpPr>
        <p:spPr>
          <a:xfrm>
            <a:off x="1545167" y="5492767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duży prostokąt ma długość </a:t>
            </a:r>
            <a:r>
              <a:rPr lang="pl-PL" dirty="0">
                <a:solidFill>
                  <a:srgbClr val="CC99CC"/>
                </a:solidFill>
              </a:rPr>
              <a:t>a</a:t>
            </a:r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 </a:t>
            </a:r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szerokość </a:t>
            </a:r>
            <a:r>
              <a:rPr lang="pl-PL" dirty="0" err="1">
                <a:solidFill>
                  <a:srgbClr val="CC99CC"/>
                </a:solidFill>
              </a:rPr>
              <a:t>b+</a:t>
            </a:r>
            <a:r>
              <a:rPr lang="pl-PL" dirty="0" err="1" smtClean="0">
                <a:solidFill>
                  <a:srgbClr val="CC99CC"/>
                </a:solidFill>
              </a:rPr>
              <a:t>c</a:t>
            </a:r>
            <a:endParaRPr lang="cs-CZ" dirty="0">
              <a:solidFill>
                <a:srgbClr val="CC99CC"/>
              </a:solidFill>
            </a:endParaRPr>
          </a:p>
        </p:txBody>
      </p:sp>
      <p:sp>
        <p:nvSpPr>
          <p:cNvPr id="13" name="Nawias klamrowy zamykający 12"/>
          <p:cNvSpPr/>
          <p:nvPr/>
        </p:nvSpPr>
        <p:spPr>
          <a:xfrm>
            <a:off x="3757083" y="2032000"/>
            <a:ext cx="190500" cy="155575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oleTekstowe 13"/>
          <p:cNvSpPr txBox="1"/>
          <p:nvPr/>
        </p:nvSpPr>
        <p:spPr>
          <a:xfrm>
            <a:off x="3915834" y="259291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b+c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4" name="PoleTekstowe 63"/>
          <p:cNvSpPr txBox="1"/>
          <p:nvPr/>
        </p:nvSpPr>
        <p:spPr>
          <a:xfrm>
            <a:off x="1279211" y="5928321"/>
            <a:ext cx="564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pole tego prostokąta równa się </a:t>
            </a:r>
            <a:r>
              <a:rPr lang="pl-PL" dirty="0">
                <a:solidFill>
                  <a:srgbClr val="CC99CC"/>
                </a:solidFill>
              </a:rPr>
              <a:t>długość</a:t>
            </a:r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razy </a:t>
            </a:r>
            <a:r>
              <a:rPr lang="pl-PL" dirty="0">
                <a:solidFill>
                  <a:srgbClr val="CC99CC"/>
                </a:solidFill>
              </a:rPr>
              <a:t>szerokość</a:t>
            </a:r>
            <a:r>
              <a:rPr lang="cs-CZ" dirty="0">
                <a:solidFill>
                  <a:srgbClr val="CC99CC"/>
                </a:solidFill>
              </a:rPr>
              <a:t> </a:t>
            </a:r>
          </a:p>
        </p:txBody>
      </p:sp>
      <p:sp>
        <p:nvSpPr>
          <p:cNvPr id="66" name="PoleTekstowe 65"/>
          <p:cNvSpPr txBox="1"/>
          <p:nvPr/>
        </p:nvSpPr>
        <p:spPr>
          <a:xfrm>
            <a:off x="1845731" y="2374904"/>
            <a:ext cx="1080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>
                <a:solidFill>
                  <a:schemeClr val="bg1"/>
                </a:solidFill>
              </a:rPr>
              <a:t>a(</a:t>
            </a:r>
            <a:r>
              <a:rPr lang="pl-PL" sz="2400" dirty="0" err="1" smtClean="0">
                <a:solidFill>
                  <a:schemeClr val="bg1"/>
                </a:solidFill>
              </a:rPr>
              <a:t>b+c</a:t>
            </a:r>
            <a:r>
              <a:rPr lang="pl-PL" sz="2400" dirty="0" smtClean="0">
                <a:solidFill>
                  <a:schemeClr val="bg1"/>
                </a:solidFill>
              </a:rPr>
              <a:t>)</a:t>
            </a:r>
            <a:endParaRPr lang="pl-PL" sz="2400" dirty="0">
              <a:solidFill>
                <a:schemeClr val="bg1"/>
              </a:solidFill>
            </a:endParaRPr>
          </a:p>
        </p:txBody>
      </p:sp>
      <p:grpSp>
        <p:nvGrpSpPr>
          <p:cNvPr id="71" name="Grupa 70"/>
          <p:cNvGrpSpPr/>
          <p:nvPr/>
        </p:nvGrpSpPr>
        <p:grpSpPr>
          <a:xfrm>
            <a:off x="4350462" y="2019285"/>
            <a:ext cx="2427111" cy="1566805"/>
            <a:chOff x="4350462" y="2019285"/>
            <a:chExt cx="2427111" cy="1566805"/>
          </a:xfrm>
        </p:grpSpPr>
        <p:sp>
          <p:nvSpPr>
            <p:cNvPr id="67" name="Prostokąt 66"/>
            <p:cNvSpPr/>
            <p:nvPr/>
          </p:nvSpPr>
          <p:spPr>
            <a:xfrm>
              <a:off x="4350462" y="2645350"/>
              <a:ext cx="2427111" cy="94074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68" name="Prostokąt 67"/>
            <p:cNvSpPr/>
            <p:nvPr/>
          </p:nvSpPr>
          <p:spPr>
            <a:xfrm>
              <a:off x="4352342" y="2019285"/>
              <a:ext cx="2418873" cy="61853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69" name="PoleTekstowe 68"/>
          <p:cNvSpPr txBox="1"/>
          <p:nvPr/>
        </p:nvSpPr>
        <p:spPr>
          <a:xfrm>
            <a:off x="5052481" y="238548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chemeClr val="bg1"/>
                </a:solidFill>
              </a:rPr>
              <a:t>ab+ac</a:t>
            </a:r>
            <a:endParaRPr lang="pl-PL" sz="2400" dirty="0">
              <a:solidFill>
                <a:schemeClr val="bg1"/>
              </a:solidFill>
            </a:endParaRPr>
          </a:p>
        </p:txBody>
      </p:sp>
      <p:sp>
        <p:nvSpPr>
          <p:cNvPr id="15" name="PoleTekstowe 14"/>
          <p:cNvSpPr txBox="1"/>
          <p:nvPr/>
        </p:nvSpPr>
        <p:spPr>
          <a:xfrm>
            <a:off x="3831167" y="2529417"/>
            <a:ext cx="3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>
                <a:solidFill>
                  <a:srgbClr val="595959"/>
                </a:solidFill>
              </a:rPr>
              <a:t>=</a:t>
            </a:r>
            <a:endParaRPr lang="pl-PL" sz="2400" dirty="0">
              <a:solidFill>
                <a:srgbClr val="595959"/>
              </a:solidFill>
            </a:endParaRPr>
          </a:p>
        </p:txBody>
      </p:sp>
      <p:sp>
        <p:nvSpPr>
          <p:cNvPr id="70" name="PoleTekstowe 69"/>
          <p:cNvSpPr txBox="1"/>
          <p:nvPr/>
        </p:nvSpPr>
        <p:spPr>
          <a:xfrm>
            <a:off x="508001" y="4254502"/>
            <a:ext cx="7122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595959"/>
                </a:solidFill>
              </a:rPr>
              <a:t>zatem pole tego samego prostokąta możemy zapisać na dwa sposoby </a:t>
            </a:r>
          </a:p>
        </p:txBody>
      </p:sp>
      <p:sp>
        <p:nvSpPr>
          <p:cNvPr id="75" name="PoleTekstowe 74"/>
          <p:cNvSpPr txBox="1"/>
          <p:nvPr/>
        </p:nvSpPr>
        <p:spPr>
          <a:xfrm>
            <a:off x="2715219" y="4984770"/>
            <a:ext cx="379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595959"/>
                </a:solidFill>
              </a:rPr>
              <a:t>a</a:t>
            </a:r>
            <a:endParaRPr lang="pl-PL" sz="2800" dirty="0">
              <a:solidFill>
                <a:srgbClr val="595959"/>
              </a:solidFill>
            </a:endParaRPr>
          </a:p>
        </p:txBody>
      </p:sp>
      <p:sp>
        <p:nvSpPr>
          <p:cNvPr id="76" name="PoleTekstowe 75"/>
          <p:cNvSpPr txBox="1"/>
          <p:nvPr/>
        </p:nvSpPr>
        <p:spPr>
          <a:xfrm>
            <a:off x="2912773" y="4998882"/>
            <a:ext cx="319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595959"/>
                </a:solidFill>
              </a:rPr>
              <a:t>(</a:t>
            </a:r>
            <a:endParaRPr lang="pl-PL" sz="2800" dirty="0">
              <a:solidFill>
                <a:srgbClr val="595959"/>
              </a:solidFill>
            </a:endParaRPr>
          </a:p>
        </p:txBody>
      </p:sp>
      <p:sp>
        <p:nvSpPr>
          <p:cNvPr id="77" name="PoleTekstowe 76"/>
          <p:cNvSpPr txBox="1"/>
          <p:nvPr/>
        </p:nvSpPr>
        <p:spPr>
          <a:xfrm>
            <a:off x="3053885" y="4998882"/>
            <a:ext cx="385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595959"/>
                </a:solidFill>
              </a:rPr>
              <a:t>b</a:t>
            </a:r>
            <a:endParaRPr lang="pl-PL" sz="2800" dirty="0">
              <a:solidFill>
                <a:srgbClr val="595959"/>
              </a:solidFill>
            </a:endParaRPr>
          </a:p>
        </p:txBody>
      </p:sp>
      <p:sp>
        <p:nvSpPr>
          <p:cNvPr id="78" name="PoleTekstowe 77"/>
          <p:cNvSpPr txBox="1"/>
          <p:nvPr/>
        </p:nvSpPr>
        <p:spPr>
          <a:xfrm>
            <a:off x="4083993" y="4994443"/>
            <a:ext cx="566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595959"/>
                </a:solidFill>
              </a:rPr>
              <a:t>ab</a:t>
            </a:r>
            <a:endParaRPr lang="pl-PL" sz="2800" dirty="0">
              <a:solidFill>
                <a:srgbClr val="595959"/>
              </a:solidFill>
            </a:endParaRPr>
          </a:p>
        </p:txBody>
      </p:sp>
      <p:sp>
        <p:nvSpPr>
          <p:cNvPr id="79" name="PoleTekstowe 78"/>
          <p:cNvSpPr txBox="1"/>
          <p:nvPr/>
        </p:nvSpPr>
        <p:spPr>
          <a:xfrm>
            <a:off x="3239207" y="4996325"/>
            <a:ext cx="424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595959"/>
                </a:solidFill>
              </a:rPr>
              <a:t>+</a:t>
            </a:r>
            <a:endParaRPr lang="pl-PL" sz="2800" dirty="0">
              <a:solidFill>
                <a:srgbClr val="595959"/>
              </a:solidFill>
            </a:endParaRPr>
          </a:p>
        </p:txBody>
      </p:sp>
      <p:sp>
        <p:nvSpPr>
          <p:cNvPr id="80" name="PoleTekstowe 79"/>
          <p:cNvSpPr txBox="1"/>
          <p:nvPr/>
        </p:nvSpPr>
        <p:spPr>
          <a:xfrm>
            <a:off x="3474393" y="4996326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595959"/>
                </a:solidFill>
              </a:rPr>
              <a:t>c</a:t>
            </a:r>
            <a:endParaRPr lang="pl-PL" sz="2800" dirty="0">
              <a:solidFill>
                <a:srgbClr val="595959"/>
              </a:solidFill>
            </a:endParaRPr>
          </a:p>
        </p:txBody>
      </p:sp>
      <p:sp>
        <p:nvSpPr>
          <p:cNvPr id="81" name="PoleTekstowe 80"/>
          <p:cNvSpPr txBox="1"/>
          <p:nvPr/>
        </p:nvSpPr>
        <p:spPr>
          <a:xfrm>
            <a:off x="3671946" y="4996328"/>
            <a:ext cx="5588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595959"/>
                </a:solidFill>
              </a:rPr>
              <a:t>)=</a:t>
            </a:r>
            <a:endParaRPr lang="pl-PL" sz="2800" dirty="0">
              <a:solidFill>
                <a:srgbClr val="595959"/>
              </a:solidFill>
            </a:endParaRPr>
          </a:p>
        </p:txBody>
      </p:sp>
      <p:sp>
        <p:nvSpPr>
          <p:cNvPr id="82" name="PoleTekstowe 81"/>
          <p:cNvSpPr txBox="1"/>
          <p:nvPr/>
        </p:nvSpPr>
        <p:spPr>
          <a:xfrm>
            <a:off x="4511543" y="4991356"/>
            <a:ext cx="424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595959"/>
                </a:solidFill>
              </a:rPr>
              <a:t>+</a:t>
            </a:r>
            <a:endParaRPr lang="pl-PL" sz="2800" dirty="0">
              <a:solidFill>
                <a:srgbClr val="595959"/>
              </a:solidFill>
            </a:endParaRPr>
          </a:p>
        </p:txBody>
      </p:sp>
      <p:sp>
        <p:nvSpPr>
          <p:cNvPr id="83" name="PoleTekstowe 82"/>
          <p:cNvSpPr txBox="1"/>
          <p:nvPr/>
        </p:nvSpPr>
        <p:spPr>
          <a:xfrm>
            <a:off x="4777307" y="4991356"/>
            <a:ext cx="530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err="1" smtClean="0">
                <a:solidFill>
                  <a:srgbClr val="595959"/>
                </a:solidFill>
              </a:rPr>
              <a:t>ac</a:t>
            </a:r>
            <a:endParaRPr lang="pl-PL" sz="2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989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25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7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7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500"/>
                            </p:stCondLst>
                            <p:childTnLst>
                              <p:par>
                                <p:cTn id="72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7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750"/>
                            </p:stCondLst>
                            <p:childTnLst>
                              <p:par>
                                <p:cTn id="83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25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6" presetID="10" presetClass="exit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3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4250"/>
                            </p:stCondLst>
                            <p:childTnLst>
                              <p:par>
                                <p:cTn id="11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47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825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90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975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0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1250"/>
                            </p:stCondLst>
                            <p:childTnLst>
                              <p:par>
                                <p:cTn id="147" presetID="10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200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2750"/>
                            </p:stCondLst>
                            <p:childTnLst>
                              <p:par>
                                <p:cTn id="155" presetID="10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3625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7000"/>
                            </p:stCondLst>
                            <p:childTnLst>
                              <p:par>
                                <p:cTn id="178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3775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8500"/>
                            </p:stCondLst>
                            <p:childTnLst>
                              <p:par>
                                <p:cTn id="1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9000"/>
                            </p:stCondLst>
                            <p:childTnLst>
                              <p:par>
                                <p:cTn id="19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9750"/>
                            </p:stCondLst>
                            <p:childTnLst>
                              <p:par>
                                <p:cTn id="1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40250"/>
                            </p:stCondLst>
                            <p:childTnLst>
                              <p:par>
                                <p:cTn id="1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0750"/>
                            </p:stCondLst>
                            <p:childTnLst>
                              <p:par>
                                <p:cTn id="2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41250"/>
                            </p:stCondLst>
                            <p:childTnLst>
                              <p:par>
                                <p:cTn id="2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1750"/>
                            </p:stCondLst>
                            <p:childTnLst>
                              <p:par>
                                <p:cTn id="2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2250"/>
                            </p:stCondLst>
                            <p:childTnLst>
                              <p:par>
                                <p:cTn id="214" presetID="28" presetClass="emph" presetSubtype="0" repeatCount="3000" fill="remove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1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9" presetID="28" presetClass="emph" presetSubtype="0" repeatCount="3000" fill="remove" grpId="1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4750"/>
                            </p:stCondLst>
                            <p:childTnLst>
                              <p:par>
                                <p:cTn id="225" presetID="10" presetClass="entr" presetSubtype="0" fill="hold" grpId="1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45500"/>
                            </p:stCondLst>
                            <p:childTnLst>
                              <p:par>
                                <p:cTn id="229" presetID="27" presetClass="emph" presetSubtype="0" repeatCount="2000" fill="remove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30" dur="250" autoRev="1" fill="remove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31" dur="250" autoRev="1" fill="remove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32" dur="250" autoRev="1" fill="remove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3" dur="250" autoRev="1" fill="remove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46750"/>
                            </p:stCondLst>
                            <p:childTnLst>
                              <p:par>
                                <p:cTn id="235" presetID="28" presetClass="emph" presetSubtype="0" repeatCount="3000" fill="remove" grpId="2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0" presetID="28" presetClass="emph" presetSubtype="0" repeatCount="3000" fill="remove" grpId="1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4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8500"/>
                            </p:stCondLst>
                            <p:childTnLst>
                              <p:par>
                                <p:cTn id="2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49500"/>
                            </p:stCondLst>
                            <p:childTnLst>
                              <p:par>
                                <p:cTn id="254" presetID="27" presetClass="emph" presetSubtype="0" repeatCount="2000" fill="remove" grpId="1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55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56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57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8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animBg="1"/>
      <p:bldP spid="6" grpId="0" animBg="1"/>
      <p:bldP spid="47" grpId="0" animBg="1"/>
      <p:bldP spid="47" grpId="1" animBg="1"/>
      <p:bldP spid="8" grpId="0"/>
      <p:bldP spid="8" grpId="1"/>
      <p:bldP spid="9" grpId="0"/>
      <p:bldP spid="9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7" grpId="0"/>
      <p:bldP spid="57" grpId="1"/>
      <p:bldP spid="59" grpId="0"/>
      <p:bldP spid="59" grpId="2"/>
      <p:bldP spid="60" grpId="0" animBg="1"/>
      <p:bldP spid="61" grpId="0"/>
      <p:bldP spid="61" grpId="1"/>
      <p:bldP spid="62" grpId="0"/>
      <p:bldP spid="62" grpId="1"/>
      <p:bldP spid="63" grpId="0"/>
      <p:bldP spid="63" grpId="1"/>
      <p:bldP spid="11" grpId="0"/>
      <p:bldP spid="11" grpId="1"/>
      <p:bldP spid="12" grpId="0"/>
      <p:bldP spid="12" grpId="1"/>
      <p:bldP spid="13" grpId="0" animBg="1"/>
      <p:bldP spid="13" grpId="1" animBg="1"/>
      <p:bldP spid="14" grpId="0"/>
      <p:bldP spid="14" grpId="1"/>
      <p:bldP spid="64" grpId="0"/>
      <p:bldP spid="64" grpId="1"/>
      <p:bldP spid="66" grpId="0"/>
      <p:bldP spid="69" grpId="0"/>
      <p:bldP spid="15" grpId="0"/>
      <p:bldP spid="70" grpId="0"/>
      <p:bldP spid="75" grpId="0"/>
      <p:bldP spid="75" grpId="1"/>
      <p:bldP spid="75" grpId="2"/>
      <p:bldP spid="76" grpId="0"/>
      <p:bldP spid="77" grpId="0"/>
      <p:bldP spid="77" grpId="1"/>
      <p:bldP spid="78" grpId="0"/>
      <p:bldP spid="78" grpId="1"/>
      <p:bldP spid="79" grpId="0"/>
      <p:bldP spid="80" grpId="0"/>
      <p:bldP spid="80" grpId="1"/>
      <p:bldP spid="81" grpId="0"/>
      <p:bldP spid="82" grpId="0"/>
      <p:bldP spid="83" grpId="0"/>
      <p:bldP spid="83" grpId="1"/>
    </p:bldLst>
  </p:timing>
</p:sld>
</file>

<file path=ppt/theme/theme1.xml><?xml version="1.0" encoding="utf-8"?>
<a:theme xmlns:a="http://schemas.openxmlformats.org/drawingml/2006/main" name="Zaleta">
  <a:themeElements>
    <a:clrScheme name="Zaleta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Zalet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Zaleta.thmx</Template>
  <TotalTime>870</TotalTime>
  <Words>259</Words>
  <Application>Microsoft Macintosh PowerPoint</Application>
  <PresentationFormat>Pokaz na ekranie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Zaleta</vt:lpstr>
      <vt:lpstr>Mnożenie jednomianu przez sumę algebraiczną 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55</cp:revision>
  <dcterms:created xsi:type="dcterms:W3CDTF">2013-08-23T21:50:57Z</dcterms:created>
  <dcterms:modified xsi:type="dcterms:W3CDTF">2013-08-26T23:21:28Z</dcterms:modified>
</cp:coreProperties>
</file>